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55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66" r:id="rId14"/>
    <p:sldId id="467" r:id="rId15"/>
    <p:sldId id="456" r:id="rId16"/>
    <p:sldId id="474" r:id="rId17"/>
    <p:sldId id="470" r:id="rId18"/>
    <p:sldId id="471" r:id="rId19"/>
    <p:sldId id="415" r:id="rId20"/>
    <p:sldId id="468" r:id="rId21"/>
    <p:sldId id="421" r:id="rId22"/>
    <p:sldId id="422" r:id="rId23"/>
    <p:sldId id="423" r:id="rId24"/>
    <p:sldId id="469" r:id="rId25"/>
    <p:sldId id="465" r:id="rId26"/>
    <p:sldId id="419" r:id="rId27"/>
    <p:sldId id="417" r:id="rId28"/>
    <p:sldId id="418" r:id="rId29"/>
    <p:sldId id="473" r:id="rId30"/>
    <p:sldId id="472" r:id="rId31"/>
    <p:sldId id="449" r:id="rId32"/>
    <p:sldId id="450" r:id="rId33"/>
    <p:sldId id="451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36" r:id="rId44"/>
    <p:sldId id="413" r:id="rId45"/>
    <p:sldId id="459" r:id="rId46"/>
    <p:sldId id="460" r:id="rId47"/>
    <p:sldId id="461" r:id="rId48"/>
    <p:sldId id="463" r:id="rId49"/>
    <p:sldId id="462" r:id="rId50"/>
    <p:sldId id="464" r:id="rId51"/>
    <p:sldId id="457" r:id="rId52"/>
    <p:sldId id="437" r:id="rId53"/>
    <p:sldId id="43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50000" autoAdjust="0"/>
  </p:normalViewPr>
  <p:slideViewPr>
    <p:cSldViewPr snapToGrid="0" snapToObjects="1">
      <p:cViewPr>
        <p:scale>
          <a:sx n="93" d="100"/>
          <a:sy n="93" d="100"/>
        </p:scale>
        <p:origin x="688" y="248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4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4" Type="http://schemas.openxmlformats.org/officeDocument/2006/relationships/image" Target="../media/image560.png"/><Relationship Id="rId5" Type="http://schemas.openxmlformats.org/officeDocument/2006/relationships/image" Target="../media/image73.png"/><Relationship Id="rId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4" Type="http://schemas.openxmlformats.org/officeDocument/2006/relationships/image" Target="../media/image590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Lecture </a:t>
            </a:r>
            <a:r>
              <a:rPr lang="en-US"/>
              <a:t>5</a:t>
            </a:r>
            <a:r>
              <a:rPr lang="en-US" smtClean="0"/>
              <a:t>: </a:t>
            </a:r>
            <a:r>
              <a:rPr lang="en-US" dirty="0" smtClean="0"/>
              <a:t>Anatomy of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layers?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</a:t>
            </a:r>
            <a:r>
              <a:rPr lang="en-US" sz="2400" dirty="0" smtClean="0"/>
              <a:t>matters!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839967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83996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 smtClean="0"/>
              <a:t>Activation </a:t>
            </a:r>
            <a:r>
              <a:rPr lang="en-US" sz="2400" b="1" dirty="0"/>
              <a:t>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not linearity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Linear models: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 is a </a:t>
                </a:r>
                <a:r>
                  <a:rPr lang="en-US" sz="28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606067"/>
              </p:ext>
            </p:extLst>
          </p:nvPr>
        </p:nvGraphicFramePr>
        <p:xfrm>
          <a:off x="47058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8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 smtClean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10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lvl="1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parameters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transform</a:t>
                </a:r>
                <a:endParaRPr lang="en-US" sz="2400" i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defines hidden layers 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Non-convex optimization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Can encode prior beliefs, generalizes well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600"/>
                  </a:spcAft>
                </a:pPr>
                <a:endParaRPr lang="en-US" sz="18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74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r>
              <a:rPr lang="en-US" dirty="0" smtClean="0"/>
              <a:t> and </a:t>
            </a:r>
            <a:r>
              <a:rPr lang="en-US" dirty="0" err="1" smtClean="0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-b/W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823" y="657468"/>
            <a:ext cx="73152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540773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{0,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2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20" y="2710761"/>
            <a:ext cx="6178343" cy="37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Max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linear </a:t>
            </a:r>
            <a:r>
              <a:rPr lang="en-US" dirty="0" smtClean="0"/>
              <a:t>functions. </a:t>
            </a:r>
            <a:r>
              <a:rPr lang="en-US" dirty="0"/>
              <a:t>Directly learn the activation </a:t>
            </a:r>
            <a:r>
              <a:rPr lang="en-US" dirty="0" smtClean="0"/>
              <a:t>function.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 </m:t>
                      </m:r>
                      <m:func>
                        <m:func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∈{1,…,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blipFill rotWithShape="0">
                <a:blip r:embed="rId2"/>
                <a:stretch>
                  <a:fillRect l="-1876" t="-97701" r="-2439" b="-94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2586199"/>
            <a:ext cx="7119668" cy="42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Swish: A Self-Gated Activation Function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48" t="-143333" r="-5016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677628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/>
              <a:t>Currently, the most successful and widely-used activation function is the </a:t>
            </a:r>
            <a:r>
              <a:rPr lang="en-US" dirty="0" err="1" smtClean="0"/>
              <a:t>ReLU</a:t>
            </a:r>
            <a:r>
              <a:rPr lang="en-US" dirty="0"/>
              <a:t>. Swish tends to work better than </a:t>
            </a:r>
            <a:r>
              <a:rPr lang="en-US" dirty="0" err="1"/>
              <a:t>ReLU</a:t>
            </a:r>
            <a:r>
              <a:rPr lang="en-US" dirty="0"/>
              <a:t> on deeper models across a number of challenging datasets.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2" y="2951786"/>
            <a:ext cx="54864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2" y="295178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Cross-entropy between training data and model distribution (i.e.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negative log-likelihood</a:t>
                </a:r>
                <a:r>
                  <a:rPr lang="en-US" sz="2400" dirty="0" smtClean="0"/>
                  <a:t>)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model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(y|x)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Do not need to design separate loss functions.</a:t>
                </a:r>
              </a:p>
              <a:p>
                <a:endParaRPr lang="en-US" sz="2400" dirty="0" smtClean="0"/>
              </a:p>
              <a:p>
                <a:pPr algn="ctr"/>
                <a:r>
                  <a:rPr lang="en-US" sz="2400" dirty="0" smtClean="0">
                    <a:solidFill>
                      <a:schemeClr val="tx2"/>
                    </a:solidFill>
                  </a:rPr>
                  <a:t>Gradient of cost function must be large enough</a:t>
                </a:r>
              </a:p>
              <a:p>
                <a:pPr algn="ctr"/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27844" y="2648338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3605" y="2213983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14426" y="2648339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𝑠𝑞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y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7" y="2675648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94" y="2648338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3191" y="-826407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890002" y="-1581807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=−{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813582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08" y="2813582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94865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79"/>
            <a:ext cx="6922773" cy="1365070"/>
            <a:chOff x="2873754" y="2266407"/>
            <a:chExt cx="9299472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=0)</m:t>
                        </m:r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=0)</m:t>
                      </m:r>
                    </m:oMath>
                  </m:oMathPara>
                </a14:m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multi-class problem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6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459923"/>
            <a:ext cx="5130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305618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1828799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</a:rPr>
                  <a:t>Think of a Neural Network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as function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One </a:t>
                </a:r>
                <a:r>
                  <a:rPr lang="en-US" sz="2400" dirty="0">
                    <a:solidFill>
                      <a:srgbClr val="0000FF"/>
                    </a:solidFill>
                  </a:rPr>
                  <a:t>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 smtClean="0"/>
                  <a:t>an </a:t>
                </a:r>
                <a:r>
                  <a:rPr lang="en-US" sz="2400" dirty="0"/>
                  <a:t>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</a:t>
                </a:r>
                <a:r>
                  <a:rPr lang="en-US" sz="2400" dirty="0" smtClean="0"/>
                  <a:t>?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width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  <a:endParaRPr lang="en-US" sz="2000" dirty="0" smtClean="0"/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  <a:blipFill rotWithShape="0">
                <a:blip r:embed="rId2"/>
                <a:stretch>
                  <a:fillRect l="-1201" t="-1077" r="-526" b="-1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10068460" y="6046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width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641312" y="1270073"/>
            <a:ext cx="2873950" cy="4740983"/>
            <a:chOff x="7898357" y="1270073"/>
            <a:chExt cx="2873950" cy="4740983"/>
          </a:xfrm>
        </p:grpSpPr>
        <p:grpSp>
          <p:nvGrpSpPr>
            <p:cNvPr id="76" name="Group 75"/>
            <p:cNvGrpSpPr/>
            <p:nvPr/>
          </p:nvGrpSpPr>
          <p:grpSpPr>
            <a:xfrm>
              <a:off x="8469922" y="1270073"/>
              <a:ext cx="2302385" cy="4740983"/>
              <a:chOff x="8469922" y="1270073"/>
              <a:chExt cx="2302385" cy="4740983"/>
            </a:xfrm>
          </p:grpSpPr>
          <p:grpSp>
            <p:nvGrpSpPr>
              <p:cNvPr id="28" name="Group 27"/>
              <p:cNvGrpSpPr/>
              <p:nvPr/>
            </p:nvGrpSpPr>
            <p:grpSpPr>
              <a:xfrm rot="16200000">
                <a:off x="7775591" y="2271451"/>
                <a:ext cx="3998094" cy="1995338"/>
                <a:chOff x="1722506" y="2129588"/>
                <a:chExt cx="6332341" cy="316029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722506" y="2129589"/>
                  <a:ext cx="2576623" cy="1179095"/>
                  <a:chOff x="3312867" y="1299411"/>
                  <a:chExt cx="3996394" cy="1828800"/>
                </a:xfrm>
              </p:grpSpPr>
              <p:sp>
                <p:nvSpPr>
                  <p:cNvPr id="9" name="Oval 8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Arrow Connector 9"/>
                  <p:cNvCxnSpPr>
                    <a:stCxn id="10" idx="6"/>
                    <a:endCxn id="20" idx="2"/>
                  </p:cNvCxnSpPr>
                  <p:nvPr/>
                </p:nvCxnSpPr>
                <p:spPr>
                  <a:xfrm flipV="1">
                    <a:off x="5141667" y="2213810"/>
                    <a:ext cx="2167594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1743771" y="4110789"/>
                  <a:ext cx="2555358" cy="1179095"/>
                  <a:chOff x="3312867" y="1299411"/>
                  <a:chExt cx="3963412" cy="1828800"/>
                </a:xfrm>
              </p:grpSpPr>
              <p:sp>
                <p:nvSpPr>
                  <p:cNvPr id="12" name="Oval 11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>
                    <a:stCxn id="17" idx="6"/>
                  </p:cNvCxnSpPr>
                  <p:nvPr/>
                </p:nvCxnSpPr>
                <p:spPr>
                  <a:xfrm flipV="1">
                    <a:off x="5141667" y="2213810"/>
                    <a:ext cx="2134612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99129" y="2129588"/>
                  <a:ext cx="2576623" cy="1458341"/>
                  <a:chOff x="3312867" y="1299411"/>
                  <a:chExt cx="3996394" cy="2261916"/>
                </a:xfrm>
              </p:grpSpPr>
              <p:sp>
                <p:nvSpPr>
                  <p:cNvPr id="15" name="Oval 14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>
                    <a:stCxn id="20" idx="6"/>
                  </p:cNvCxnSpPr>
                  <p:nvPr/>
                </p:nvCxnSpPr>
                <p:spPr>
                  <a:xfrm>
                    <a:off x="5141667" y="2213812"/>
                    <a:ext cx="2167594" cy="134751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299129" y="3587929"/>
                  <a:ext cx="2576623" cy="1701954"/>
                  <a:chOff x="3312867" y="488446"/>
                  <a:chExt cx="3996394" cy="2639765"/>
                </a:xfrm>
              </p:grpSpPr>
              <p:sp>
                <p:nvSpPr>
                  <p:cNvPr id="18" name="Oval 17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5141667" y="488446"/>
                    <a:ext cx="2167594" cy="172536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>
                  <a:stCxn id="10" idx="6"/>
                </p:cNvCxnSpPr>
                <p:nvPr/>
              </p:nvCxnSpPr>
              <p:spPr>
                <a:xfrm>
                  <a:off x="2901601" y="2719137"/>
                  <a:ext cx="1397528" cy="198119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2922866" y="2719136"/>
                  <a:ext cx="1376263" cy="198120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6875752" y="2998381"/>
                  <a:ext cx="1179095" cy="1179095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5294" r="-42466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78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/>
              <p:cNvCxnSpPr/>
              <p:nvPr/>
            </p:nvCxnSpPr>
            <p:spPr>
              <a:xfrm flipV="1">
                <a:off x="9155996" y="5313118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0432598" y="5293551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9149194" y="6011056"/>
                <a:ext cx="128340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 flipV="1">
                <a:off x="8469922" y="3267232"/>
                <a:ext cx="1" cy="19875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 rot="16200000">
              <a:off x="7624083" y="3915620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Karla" charset="0"/>
                  <a:ea typeface="Karla" charset="0"/>
                  <a:cs typeface="Karla" charset="0"/>
                </a:rPr>
                <a:t>depth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 function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2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3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Lecture6_PerceptronBackProp</Template>
  <TotalTime>16648</TotalTime>
  <Words>1438</Words>
  <Application>Microsoft Macintosh PowerPoint</Application>
  <PresentationFormat>Widescreen</PresentationFormat>
  <Paragraphs>387</Paragraphs>
  <Slides>53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Calibri</vt:lpstr>
      <vt:lpstr>Cambria Math</vt:lpstr>
      <vt:lpstr>Karla</vt:lpstr>
      <vt:lpstr>Mangal</vt:lpstr>
      <vt:lpstr>Times New Roman</vt:lpstr>
      <vt:lpstr>Arial</vt:lpstr>
      <vt:lpstr>GEC_template</vt:lpstr>
      <vt:lpstr>Equation</vt:lpstr>
      <vt:lpstr>Lecture 5: Anatomy of NN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Depth = Repeated Compositions</vt:lpstr>
      <vt:lpstr>Outline  </vt:lpstr>
      <vt:lpstr>Outline  </vt:lpstr>
      <vt:lpstr>Activation function</vt:lpstr>
      <vt:lpstr>Activation function</vt:lpstr>
      <vt:lpstr>Beyond Linear Models</vt:lpstr>
      <vt:lpstr>Traditional ML</vt:lpstr>
      <vt:lpstr>Deep Learning</vt:lpstr>
      <vt:lpstr>Activation function</vt:lpstr>
      <vt:lpstr>PowerPoint Presentation</vt:lpstr>
      <vt:lpstr>ReLU and Softplus</vt:lpstr>
      <vt:lpstr>Generalized ReLU</vt:lpstr>
      <vt:lpstr>Maxout </vt:lpstr>
      <vt:lpstr>Swish: A Self-Gated Activation Function  </vt:lpstr>
      <vt:lpstr>Outline  </vt:lpstr>
      <vt:lpstr>Loss Function</vt:lpstr>
      <vt:lpstr>Loss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 </vt:lpstr>
      <vt:lpstr>NN in action </vt:lpstr>
      <vt:lpstr>NN in action </vt:lpstr>
      <vt:lpstr>NN in action </vt:lpstr>
      <vt:lpstr>NN in action </vt:lpstr>
      <vt:lpstr>NN in action</vt:lpstr>
      <vt:lpstr>NN in action </vt:lpstr>
      <vt:lpstr>Universal Approximation Theorem</vt:lpstr>
      <vt:lpstr>Better Generalization with Depth</vt:lpstr>
      <vt:lpstr>Large, Shallow Nets Overfit More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327</cp:revision>
  <cp:lastPrinted>2018-03-05T02:43:56Z</cp:lastPrinted>
  <dcterms:created xsi:type="dcterms:W3CDTF">2017-11-02T16:57:55Z</dcterms:created>
  <dcterms:modified xsi:type="dcterms:W3CDTF">2019-07-24T05:30:12Z</dcterms:modified>
</cp:coreProperties>
</file>